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 id="264" r:id="rId9"/>
    <p:sldId id="265" r:id="rId10"/>
    <p:sldId id="263" r:id="rId11"/>
    <p:sldId id="266" r:id="rId12"/>
    <p:sldId id="268" r:id="rId13"/>
    <p:sldId id="269" r:id="rId14"/>
    <p:sldId id="270" r:id="rId15"/>
    <p:sldId id="271" r:id="rId16"/>
    <p:sldId id="272" r:id="rId17"/>
    <p:sldId id="273" r:id="rId18"/>
    <p:sldId id="274" r:id="rId19"/>
    <p:sldId id="275" r:id="rId20"/>
    <p:sldId id="277" r:id="rId21"/>
    <p:sldId id="276" r:id="rId22"/>
    <p:sldId id="27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626737-10A0-4353-9736-4FC9FBFBBD82}" type="datetimeFigureOut">
              <a:rPr lang="ru-RU" smtClean="0"/>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3566460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626737-10A0-4353-9736-4FC9FBFBBD82}" type="datetimeFigureOut">
              <a:rPr lang="ru-RU" smtClean="0"/>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1543733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626737-10A0-4353-9736-4FC9FBFBBD82}" type="datetimeFigureOut">
              <a:rPr lang="ru-RU" smtClean="0"/>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3352889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626737-10A0-4353-9736-4FC9FBFBBD82}" type="datetimeFigureOut">
              <a:rPr lang="ru-RU" smtClean="0"/>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173815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626737-10A0-4353-9736-4FC9FBFBBD82}" type="datetimeFigureOut">
              <a:rPr lang="ru-RU" smtClean="0"/>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20055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626737-10A0-4353-9736-4FC9FBFBBD82}" type="datetimeFigureOut">
              <a:rPr lang="ru-RU" smtClean="0"/>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877868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626737-10A0-4353-9736-4FC9FBFBBD82}" type="datetimeFigureOut">
              <a:rPr lang="ru-RU" smtClean="0"/>
              <a:t>22.04.2020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1104571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626737-10A0-4353-9736-4FC9FBFBBD82}" type="datetimeFigureOut">
              <a:rPr lang="ru-RU" smtClean="0"/>
              <a:t>22.04.2020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2606968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626737-10A0-4353-9736-4FC9FBFBBD82}" type="datetimeFigureOut">
              <a:rPr lang="ru-RU" smtClean="0"/>
              <a:t>22.04.2020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3491964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626737-10A0-4353-9736-4FC9FBFBBD82}" type="datetimeFigureOut">
              <a:rPr lang="ru-RU" smtClean="0"/>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3397254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626737-10A0-4353-9736-4FC9FBFBBD82}" type="datetimeFigureOut">
              <a:rPr lang="ru-RU" smtClean="0"/>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04DBFD-661C-4CE9-A2FE-333C7221AA73}" type="slidenum">
              <a:rPr lang="ru-RU" smtClean="0"/>
              <a:t>‹#›</a:t>
            </a:fld>
            <a:endParaRPr lang="ru-RU"/>
          </a:p>
        </p:txBody>
      </p:sp>
    </p:spTree>
    <p:extLst>
      <p:ext uri="{BB962C8B-B14F-4D97-AF65-F5344CB8AC3E}">
        <p14:creationId xmlns:p14="http://schemas.microsoft.com/office/powerpoint/2010/main" val="909956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626737-10A0-4353-9736-4FC9FBFBBD82}" type="datetimeFigureOut">
              <a:rPr lang="ru-RU" smtClean="0"/>
              <a:t>22.04.2020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04DBFD-661C-4CE9-A2FE-333C7221AA73}" type="slidenum">
              <a:rPr lang="ru-RU" smtClean="0"/>
              <a:t>‹#›</a:t>
            </a:fld>
            <a:endParaRPr lang="ru-RU"/>
          </a:p>
        </p:txBody>
      </p:sp>
    </p:spTree>
    <p:extLst>
      <p:ext uri="{BB962C8B-B14F-4D97-AF65-F5344CB8AC3E}">
        <p14:creationId xmlns:p14="http://schemas.microsoft.com/office/powerpoint/2010/main" val="1559069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Татьяна\Desktop\8084cb35cba2eac36f62bb6fbf8674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889" y="332656"/>
            <a:ext cx="2722459" cy="621232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467544" y="211996"/>
            <a:ext cx="8280920" cy="1488812"/>
          </a:xfrm>
        </p:spPr>
        <p:txBody>
          <a:bodyPr>
            <a:normAutofit fontScale="90000"/>
          </a:bodyPr>
          <a:lstStyle/>
          <a:p>
            <a:pPr algn="l"/>
            <a:r>
              <a:rPr lang="ru-RU" sz="3600" b="1" dirty="0">
                <a:solidFill>
                  <a:schemeClr val="bg1"/>
                </a:solidFill>
              </a:rPr>
              <a:t>А</a:t>
            </a:r>
            <a:r>
              <a:rPr lang="ru-RU" sz="3600" b="1" dirty="0" smtClean="0">
                <a:solidFill>
                  <a:schemeClr val="bg1"/>
                </a:solidFill>
              </a:rPr>
              <a:t>                             </a:t>
            </a:r>
            <a:r>
              <a:rPr lang="ru-RU" sz="3600" b="1" dirty="0" smtClean="0">
                <a:solidFill>
                  <a:schemeClr val="accent2">
                    <a:lumMod val="75000"/>
                  </a:schemeClr>
                </a:solidFill>
              </a:rPr>
              <a:t>Живописная головоломка –</a:t>
            </a:r>
            <a:br>
              <a:rPr lang="ru-RU" sz="3600" b="1" dirty="0" smtClean="0">
                <a:solidFill>
                  <a:schemeClr val="accent2">
                    <a:lumMod val="75000"/>
                  </a:schemeClr>
                </a:solidFill>
              </a:rPr>
            </a:br>
            <a:r>
              <a:rPr lang="ru-RU" sz="3600" b="1" dirty="0">
                <a:solidFill>
                  <a:schemeClr val="accent2">
                    <a:lumMod val="75000"/>
                  </a:schemeClr>
                </a:solidFill>
              </a:rPr>
              <a:t> </a:t>
            </a:r>
            <a:r>
              <a:rPr lang="ru-RU" sz="3600" b="1" dirty="0" smtClean="0">
                <a:solidFill>
                  <a:schemeClr val="accent2">
                    <a:lumMod val="75000"/>
                  </a:schemeClr>
                </a:solidFill>
              </a:rPr>
              <a:t>                                        плетение словес</a:t>
            </a:r>
            <a:endParaRPr lang="ru-RU" sz="3600" b="1" dirty="0">
              <a:solidFill>
                <a:schemeClr val="accent2">
                  <a:lumMod val="75000"/>
                </a:schemeClr>
              </a:solidFill>
            </a:endParaRPr>
          </a:p>
        </p:txBody>
      </p:sp>
      <p:sp>
        <p:nvSpPr>
          <p:cNvPr id="3" name="Подзаголовок 2"/>
          <p:cNvSpPr>
            <a:spLocks noGrp="1"/>
          </p:cNvSpPr>
          <p:nvPr>
            <p:ph type="subTitle" idx="1"/>
          </p:nvPr>
        </p:nvSpPr>
        <p:spPr>
          <a:xfrm>
            <a:off x="3275856" y="1607127"/>
            <a:ext cx="5472608" cy="4937851"/>
          </a:xfrm>
        </p:spPr>
        <p:txBody>
          <a:bodyPr>
            <a:normAutofit fontScale="92500" lnSpcReduction="20000"/>
          </a:bodyPr>
          <a:lstStyle/>
          <a:p>
            <a:pPr algn="just"/>
            <a:r>
              <a:rPr lang="ru-RU" sz="2400" dirty="0" smtClean="0">
                <a:solidFill>
                  <a:schemeClr val="tx1"/>
                </a:solidFill>
              </a:rPr>
              <a:t>Сколько в мире людей! И у каждого своя  дорога в жизни, на которой человек встречает других людей. Мимо одних он проходит, едва заметив, а с другими готов подружиться. Слова – как люди. Часто, встретившись однажды, они начинают жить одной жизнью, украшая нашу речь, делая её образной. Согласитесь, что «бить баклуши» или «зуб на зуб не попадает» звучит ярче, чем просто «бездельничать» или «замёрзнуть». Не сосчитать сколько устойчивых выражений – фразеологизмов – в русском языке. Некоторые из них мы вспомним и в этом нам помогут живописные полотна великих художников!</a:t>
            </a:r>
          </a:p>
          <a:p>
            <a:pPr algn="just"/>
            <a:endParaRPr lang="ru-RU" sz="2400" dirty="0" smtClean="0">
              <a:solidFill>
                <a:schemeClr val="tx1"/>
              </a:solidFill>
            </a:endParaRPr>
          </a:p>
          <a:p>
            <a:pPr algn="just"/>
            <a:r>
              <a:rPr lang="ru-RU" sz="2400" b="1" i="1" dirty="0" smtClean="0">
                <a:solidFill>
                  <a:schemeClr val="accent2">
                    <a:lumMod val="50000"/>
                  </a:schemeClr>
                </a:solidFill>
              </a:rPr>
              <a:t>П. </a:t>
            </a:r>
            <a:r>
              <a:rPr lang="ru-RU" sz="2400" b="1" i="1" dirty="0" err="1" smtClean="0">
                <a:solidFill>
                  <a:schemeClr val="accent2">
                    <a:lumMod val="50000"/>
                  </a:schemeClr>
                </a:solidFill>
              </a:rPr>
              <a:t>Шухмин</a:t>
            </a:r>
            <a:r>
              <a:rPr lang="ru-RU" sz="2400" b="1" i="1" dirty="0" smtClean="0">
                <a:solidFill>
                  <a:schemeClr val="accent2">
                    <a:lumMod val="50000"/>
                  </a:schemeClr>
                </a:solidFill>
              </a:rPr>
              <a:t>  «Милиционер на посту»</a:t>
            </a:r>
            <a:endParaRPr lang="ru-RU" sz="2400" b="1" i="1" dirty="0">
              <a:solidFill>
                <a:schemeClr val="accent2">
                  <a:lumMod val="50000"/>
                </a:schemeClr>
              </a:solidFill>
            </a:endParaRPr>
          </a:p>
        </p:txBody>
      </p:sp>
    </p:spTree>
    <p:extLst>
      <p:ext uri="{BB962C8B-B14F-4D97-AF65-F5344CB8AC3E}">
        <p14:creationId xmlns:p14="http://schemas.microsoft.com/office/powerpoint/2010/main" val="266206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7170" name="Picture 2" descr="C:\Users\Татьяна\Desktop\IMG_20200420_2039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6545"/>
            <a:ext cx="9144000" cy="660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4516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i="1" dirty="0" smtClean="0">
                <a:solidFill>
                  <a:schemeClr val="accent2">
                    <a:lumMod val="50000"/>
                  </a:schemeClr>
                </a:solidFill>
              </a:rPr>
              <a:t>К. Бодри «Крёстный ход у Благовещенского собора в Московском кремле»</a:t>
            </a:r>
            <a:endParaRPr lang="ru-RU" sz="2400" b="1" i="1" dirty="0">
              <a:solidFill>
                <a:schemeClr val="accent2">
                  <a:lumMod val="50000"/>
                </a:schemeClr>
              </a:solidFill>
            </a:endParaRPr>
          </a:p>
        </p:txBody>
      </p:sp>
      <p:pic>
        <p:nvPicPr>
          <p:cNvPr id="8194" name="Picture 2" descr="C:\Users\Татьяна\Desktop\df25cc4776da35e0d10ca699776378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261791"/>
            <a:ext cx="7704856" cy="5443812"/>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p:txBody>
          <a:bodyPr>
            <a:normAutofit/>
          </a:bodyPr>
          <a:lstStyle/>
          <a:p>
            <a:pPr marL="0" indent="0">
              <a:buNone/>
            </a:pPr>
            <a:r>
              <a:rPr lang="ru-RU" sz="3600" b="1" dirty="0" smtClean="0">
                <a:solidFill>
                  <a:schemeClr val="bg1"/>
                </a:solidFill>
              </a:rPr>
              <a:t>   </a:t>
            </a:r>
            <a:r>
              <a:rPr lang="ru-RU" sz="3600" b="1" dirty="0">
                <a:solidFill>
                  <a:schemeClr val="bg1"/>
                </a:solidFill>
              </a:rPr>
              <a:t>Р</a:t>
            </a:r>
          </a:p>
        </p:txBody>
      </p:sp>
    </p:spTree>
    <p:extLst>
      <p:ext uri="{BB962C8B-B14F-4D97-AF65-F5344CB8AC3E}">
        <p14:creationId xmlns:p14="http://schemas.microsoft.com/office/powerpoint/2010/main" val="20415306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descr="C:\Users\Татьяна\Desktop\IMG_20200420_204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8690" y="154716"/>
            <a:ext cx="5139198"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4108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sz="2400" b="1" i="1" dirty="0" smtClean="0">
                <a:solidFill>
                  <a:schemeClr val="accent2">
                    <a:lumMod val="75000"/>
                  </a:schemeClr>
                </a:solidFill>
              </a:rPr>
              <a:t>2).Подберите к </a:t>
            </a:r>
            <a:r>
              <a:rPr lang="ru-RU" sz="2400" b="1" i="1" dirty="0" smtClean="0">
                <a:solidFill>
                  <a:schemeClr val="accent2">
                    <a:lumMod val="75000"/>
                  </a:schemeClr>
                </a:solidFill>
              </a:rPr>
              <a:t>следующим иллюстрациям </a:t>
            </a:r>
            <a:r>
              <a:rPr lang="ru-RU" sz="2400" b="1" i="1" dirty="0" smtClean="0">
                <a:solidFill>
                  <a:schemeClr val="accent2">
                    <a:lumMod val="75000"/>
                  </a:schemeClr>
                </a:solidFill>
              </a:rPr>
              <a:t>обороты – </a:t>
            </a:r>
            <a:r>
              <a:rPr lang="ru-RU" sz="2400" b="1" i="1" dirty="0" smtClean="0">
                <a:solidFill>
                  <a:schemeClr val="accent2">
                    <a:lumMod val="75000"/>
                  </a:schemeClr>
                </a:solidFill>
              </a:rPr>
              <a:t>синонимы. Слова</a:t>
            </a:r>
            <a:r>
              <a:rPr lang="ru-RU" sz="2400" b="1" i="1" dirty="0" smtClean="0">
                <a:solidFill>
                  <a:schemeClr val="accent2">
                    <a:lumMod val="75000"/>
                  </a:schemeClr>
                </a:solidFill>
              </a:rPr>
              <a:t>, сходные по значению, называются синонимами (трудный-тяжёлый, смеяться-хохотать)</a:t>
            </a:r>
            <a:endParaRPr lang="ru-RU" sz="2400" b="1" i="1" dirty="0">
              <a:solidFill>
                <a:schemeClr val="accent2">
                  <a:lumMod val="75000"/>
                </a:schemeClr>
              </a:solidFill>
            </a:endParaRPr>
          </a:p>
        </p:txBody>
      </p:sp>
      <p:sp>
        <p:nvSpPr>
          <p:cNvPr id="3" name="Объект 2"/>
          <p:cNvSpPr>
            <a:spLocks noGrp="1"/>
          </p:cNvSpPr>
          <p:nvPr>
            <p:ph sz="half" idx="2"/>
          </p:nvPr>
        </p:nvSpPr>
        <p:spPr>
          <a:xfrm>
            <a:off x="457200" y="1700808"/>
            <a:ext cx="4040188" cy="4824535"/>
          </a:xfrm>
        </p:spPr>
        <p:txBody>
          <a:bodyPr>
            <a:normAutofit fontScale="92500" lnSpcReduction="10000"/>
          </a:bodyPr>
          <a:lstStyle/>
          <a:p>
            <a:pPr marL="0" indent="0">
              <a:buNone/>
            </a:pPr>
            <a:r>
              <a:rPr lang="ru-RU" sz="2400" dirty="0" smtClean="0"/>
              <a:t>1. Врёт как сивый мерин</a:t>
            </a:r>
          </a:p>
          <a:p>
            <a:pPr marL="0" indent="0">
              <a:buNone/>
            </a:pPr>
            <a:r>
              <a:rPr lang="ru-RU" sz="2400" dirty="0" smtClean="0"/>
              <a:t>2. Бить баклуши</a:t>
            </a:r>
          </a:p>
          <a:p>
            <a:pPr marL="0" indent="0">
              <a:buNone/>
            </a:pPr>
            <a:r>
              <a:rPr lang="ru-RU" sz="2400" dirty="0" smtClean="0"/>
              <a:t>3. Не лезет ни в какие ворота</a:t>
            </a:r>
          </a:p>
          <a:p>
            <a:pPr marL="0" indent="0">
              <a:buNone/>
            </a:pPr>
            <a:r>
              <a:rPr lang="ru-RU" sz="2400" dirty="0" smtClean="0"/>
              <a:t>4. Мал мала меньше</a:t>
            </a:r>
          </a:p>
          <a:p>
            <a:pPr marL="0" indent="0">
              <a:buNone/>
            </a:pPr>
            <a:r>
              <a:rPr lang="ru-RU" sz="2400" dirty="0" smtClean="0"/>
              <a:t>5. Заливать </a:t>
            </a:r>
          </a:p>
          <a:p>
            <a:pPr marL="0" indent="0">
              <a:buNone/>
            </a:pPr>
            <a:r>
              <a:rPr lang="ru-RU" sz="2400" dirty="0" smtClean="0"/>
              <a:t>6. Мужичок с ноготок</a:t>
            </a:r>
          </a:p>
          <a:p>
            <a:pPr marL="0" indent="0">
              <a:buNone/>
            </a:pPr>
            <a:r>
              <a:rPr lang="ru-RU" sz="2400" dirty="0" smtClean="0"/>
              <a:t>7. Втирать очки</a:t>
            </a:r>
          </a:p>
          <a:p>
            <a:pPr marL="0" indent="0">
              <a:buNone/>
            </a:pPr>
            <a:r>
              <a:rPr lang="ru-RU" sz="2400" dirty="0" smtClean="0"/>
              <a:t>8. Не мытьем, так катаньем</a:t>
            </a:r>
          </a:p>
          <a:p>
            <a:pPr marL="0" indent="0">
              <a:buNone/>
            </a:pPr>
            <a:r>
              <a:rPr lang="ru-RU" sz="2400" dirty="0" smtClean="0"/>
              <a:t>9. Разделать под орех</a:t>
            </a:r>
          </a:p>
          <a:p>
            <a:pPr marL="0" indent="0">
              <a:buNone/>
            </a:pPr>
            <a:r>
              <a:rPr lang="ru-RU" dirty="0" smtClean="0"/>
              <a:t>10. Гонять лодыря </a:t>
            </a:r>
          </a:p>
          <a:p>
            <a:pPr marL="0" indent="0">
              <a:buNone/>
            </a:pPr>
            <a:r>
              <a:rPr lang="ru-RU" dirty="0" smtClean="0"/>
              <a:t>11. Гол как сокол</a:t>
            </a:r>
          </a:p>
          <a:p>
            <a:pPr marL="0" indent="0">
              <a:buNone/>
            </a:pPr>
            <a:r>
              <a:rPr lang="ru-RU" dirty="0" smtClean="0"/>
              <a:t>12. Как об стенку горох</a:t>
            </a:r>
          </a:p>
          <a:p>
            <a:pPr marL="0" indent="0">
              <a:buNone/>
            </a:pPr>
            <a:r>
              <a:rPr lang="ru-RU" dirty="0" smtClean="0"/>
              <a:t>13. Вешать лапшу на уши</a:t>
            </a:r>
            <a:endParaRPr lang="ru-RU" dirty="0" smtClean="0"/>
          </a:p>
          <a:p>
            <a:pPr marL="0" indent="0">
              <a:buNone/>
            </a:pPr>
            <a:endParaRPr lang="ru-RU" sz="2400" dirty="0"/>
          </a:p>
        </p:txBody>
      </p:sp>
      <p:sp>
        <p:nvSpPr>
          <p:cNvPr id="6" name="Объект 5"/>
          <p:cNvSpPr>
            <a:spLocks noGrp="1"/>
          </p:cNvSpPr>
          <p:nvPr>
            <p:ph sz="quarter" idx="4"/>
          </p:nvPr>
        </p:nvSpPr>
        <p:spPr>
          <a:xfrm>
            <a:off x="4645025" y="1556792"/>
            <a:ext cx="4041775" cy="4968552"/>
          </a:xfrm>
        </p:spPr>
        <p:txBody>
          <a:bodyPr>
            <a:normAutofit lnSpcReduction="10000"/>
          </a:bodyPr>
          <a:lstStyle/>
          <a:p>
            <a:pPr marL="0" indent="0">
              <a:buNone/>
            </a:pPr>
            <a:r>
              <a:rPr lang="ru-RU" sz="2200" dirty="0" smtClean="0"/>
              <a:t>14. Разнести в пух и перья</a:t>
            </a:r>
          </a:p>
          <a:p>
            <a:pPr marL="0" indent="0">
              <a:buNone/>
            </a:pPr>
            <a:r>
              <a:rPr lang="ru-RU" sz="2200" dirty="0" smtClean="0"/>
              <a:t>15. Хоть кол на голове теши</a:t>
            </a:r>
          </a:p>
          <a:p>
            <a:pPr marL="0" indent="0">
              <a:buNone/>
            </a:pPr>
            <a:r>
              <a:rPr lang="ru-RU" sz="2200" dirty="0" smtClean="0"/>
              <a:t>16. Тихой сапой</a:t>
            </a:r>
          </a:p>
          <a:p>
            <a:pPr marL="0" indent="0">
              <a:buNone/>
            </a:pPr>
            <a:r>
              <a:rPr lang="ru-RU" sz="2200" dirty="0" smtClean="0"/>
              <a:t>17. Как снег на голову</a:t>
            </a:r>
          </a:p>
          <a:p>
            <a:pPr marL="0" indent="0">
              <a:buNone/>
            </a:pPr>
            <a:r>
              <a:rPr lang="ru-RU" sz="2200" dirty="0" smtClean="0"/>
              <a:t>18. От горшка два вершка</a:t>
            </a:r>
          </a:p>
          <a:p>
            <a:pPr marL="0" indent="0">
              <a:buNone/>
            </a:pPr>
            <a:r>
              <a:rPr lang="ru-RU" sz="2200" dirty="0" smtClean="0"/>
              <a:t>19. Гонять голубей</a:t>
            </a:r>
          </a:p>
          <a:p>
            <a:pPr marL="0" indent="0">
              <a:buNone/>
            </a:pPr>
            <a:r>
              <a:rPr lang="ru-RU" sz="2200" dirty="0" smtClean="0"/>
              <a:t>20.Ни кола ни двора</a:t>
            </a:r>
          </a:p>
          <a:p>
            <a:pPr marL="0" indent="0">
              <a:buNone/>
            </a:pPr>
            <a:r>
              <a:rPr lang="ru-RU" sz="2200" dirty="0" smtClean="0"/>
              <a:t>21. Витать в облаках</a:t>
            </a:r>
          </a:p>
          <a:p>
            <a:pPr marL="0" indent="0">
              <a:buNone/>
            </a:pPr>
            <a:r>
              <a:rPr lang="ru-RU" sz="2200" dirty="0" smtClean="0"/>
              <a:t>22. </a:t>
            </a:r>
            <a:r>
              <a:rPr lang="ru-RU" sz="2200" dirty="0"/>
              <a:t>Н</a:t>
            </a:r>
            <a:r>
              <a:rPr lang="ru-RU" sz="2200" dirty="0" smtClean="0"/>
              <a:t>ежданно-негаданно </a:t>
            </a:r>
          </a:p>
          <a:p>
            <a:pPr marL="0" indent="0">
              <a:buNone/>
            </a:pPr>
            <a:r>
              <a:rPr lang="ru-RU" sz="2200" dirty="0" smtClean="0"/>
              <a:t>23. Хоть святых выноси</a:t>
            </a:r>
          </a:p>
          <a:p>
            <a:pPr marL="0" indent="0">
              <a:buNone/>
            </a:pPr>
            <a:r>
              <a:rPr lang="ru-RU" sz="2200" dirty="0" smtClean="0"/>
              <a:t>24. Пудрить мозги</a:t>
            </a:r>
          </a:p>
          <a:p>
            <a:pPr marL="0" indent="0">
              <a:buNone/>
            </a:pPr>
            <a:r>
              <a:rPr lang="ru-RU" sz="2200" dirty="0" smtClean="0"/>
              <a:t>25. Семеро по лавкам</a:t>
            </a:r>
          </a:p>
          <a:p>
            <a:pPr marL="0" indent="0">
              <a:buNone/>
            </a:pPr>
            <a:r>
              <a:rPr lang="ru-RU" sz="2200" dirty="0" smtClean="0"/>
              <a:t>26. Строить воздушные замки</a:t>
            </a:r>
            <a:endParaRPr lang="ru-RU" sz="2200" dirty="0"/>
          </a:p>
        </p:txBody>
      </p:sp>
    </p:spTree>
    <p:extLst>
      <p:ext uri="{BB962C8B-B14F-4D97-AF65-F5344CB8AC3E}">
        <p14:creationId xmlns:p14="http://schemas.microsoft.com/office/powerpoint/2010/main" val="29779491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half" idx="1"/>
          </p:nvPr>
        </p:nvSpPr>
        <p:spPr>
          <a:xfrm>
            <a:off x="457200" y="332656"/>
            <a:ext cx="4038600" cy="6264696"/>
          </a:xfrm>
        </p:spPr>
        <p:txBody>
          <a:bodyPr>
            <a:noAutofit/>
          </a:bodyPr>
          <a:lstStyle/>
          <a:p>
            <a:pPr marL="0" indent="0">
              <a:buNone/>
            </a:pPr>
            <a:r>
              <a:rPr lang="ru-RU" sz="1900" dirty="0" smtClean="0"/>
              <a:t>27. Не оставить камня на камне</a:t>
            </a:r>
          </a:p>
          <a:p>
            <a:pPr marL="0" indent="0">
              <a:buNone/>
            </a:pPr>
            <a:r>
              <a:rPr lang="ru-RU" sz="1900" dirty="0" smtClean="0"/>
              <a:t>28. Плевать в потолок</a:t>
            </a:r>
          </a:p>
          <a:p>
            <a:pPr marL="0" indent="0">
              <a:buNone/>
            </a:pPr>
            <a:r>
              <a:rPr lang="ru-RU" sz="1900" dirty="0" smtClean="0"/>
              <a:t>29. Серединка на половинку</a:t>
            </a:r>
          </a:p>
          <a:p>
            <a:pPr marL="0" indent="0">
              <a:buNone/>
            </a:pPr>
            <a:r>
              <a:rPr lang="ru-RU" sz="1900" dirty="0" smtClean="0"/>
              <a:t>30. Они стоят друг друга</a:t>
            </a:r>
          </a:p>
          <a:p>
            <a:pPr marL="0" indent="0">
              <a:buNone/>
            </a:pPr>
            <a:r>
              <a:rPr lang="ru-RU" sz="1900" dirty="0" smtClean="0"/>
              <a:t>31. Заговаривать зубы</a:t>
            </a:r>
          </a:p>
          <a:p>
            <a:pPr marL="0" indent="0">
              <a:buNone/>
            </a:pPr>
            <a:r>
              <a:rPr lang="ru-RU" sz="1900" dirty="0" smtClean="0"/>
              <a:t>32. Нестись сломя голову</a:t>
            </a:r>
          </a:p>
          <a:p>
            <a:pPr marL="0" indent="0">
              <a:buNone/>
            </a:pPr>
            <a:r>
              <a:rPr lang="ru-RU" sz="1900" dirty="0" smtClean="0"/>
              <a:t>33. Ни два ни полтора</a:t>
            </a:r>
          </a:p>
          <a:p>
            <a:pPr marL="0" indent="0">
              <a:buNone/>
            </a:pPr>
            <a:r>
              <a:rPr lang="ru-RU" sz="1900" dirty="0" smtClean="0"/>
              <a:t>34. Ушки на макушке</a:t>
            </a:r>
          </a:p>
          <a:p>
            <a:pPr marL="0" indent="0">
              <a:buNone/>
            </a:pPr>
            <a:r>
              <a:rPr lang="ru-RU" sz="1900" dirty="0" smtClean="0"/>
              <a:t>35. Как с гуся вода</a:t>
            </a:r>
          </a:p>
          <a:p>
            <a:pPr marL="0" indent="0">
              <a:buNone/>
            </a:pPr>
            <a:r>
              <a:rPr lang="ru-RU" sz="1900" dirty="0" smtClean="0"/>
              <a:t>36. Еле сводить концы с концами</a:t>
            </a:r>
          </a:p>
          <a:p>
            <a:pPr marL="0" indent="0">
              <a:buNone/>
            </a:pPr>
            <a:r>
              <a:rPr lang="ru-RU" sz="1900" dirty="0" smtClean="0"/>
              <a:t>37. Отводить глаза</a:t>
            </a:r>
          </a:p>
          <a:p>
            <a:pPr marL="0" indent="0">
              <a:buNone/>
            </a:pPr>
            <a:r>
              <a:rPr lang="ru-RU" sz="1900" dirty="0" smtClean="0"/>
              <a:t>38. На воде вилами писано</a:t>
            </a:r>
          </a:p>
          <a:p>
            <a:pPr marL="0" indent="0">
              <a:buNone/>
            </a:pPr>
            <a:r>
              <a:rPr lang="ru-RU" sz="1900" dirty="0" smtClean="0"/>
              <a:t>39. Одним миром мазаны</a:t>
            </a:r>
          </a:p>
          <a:p>
            <a:pPr marL="0" indent="0">
              <a:buNone/>
            </a:pPr>
            <a:r>
              <a:rPr lang="ru-RU" sz="1900" dirty="0" smtClean="0"/>
              <a:t>40. Молоть языком</a:t>
            </a:r>
          </a:p>
          <a:p>
            <a:pPr marL="0" indent="0">
              <a:buNone/>
            </a:pPr>
            <a:r>
              <a:rPr lang="ru-RU" sz="1900" dirty="0" smtClean="0"/>
              <a:t>41. Ни то ни сё</a:t>
            </a:r>
          </a:p>
          <a:p>
            <a:pPr marL="0" indent="0">
              <a:buNone/>
            </a:pPr>
            <a:r>
              <a:rPr lang="ru-RU" sz="1900" dirty="0" smtClean="0"/>
              <a:t>42. Лететь во весь дух</a:t>
            </a:r>
          </a:p>
          <a:p>
            <a:pPr marL="0" indent="0">
              <a:buNone/>
            </a:pPr>
            <a:r>
              <a:rPr lang="ru-RU" sz="1900" dirty="0" smtClean="0"/>
              <a:t>43. Ни рыба ни мясо</a:t>
            </a:r>
          </a:p>
          <a:p>
            <a:pPr marL="0" indent="0">
              <a:buNone/>
            </a:pPr>
            <a:r>
              <a:rPr lang="ru-RU" sz="1900" dirty="0" smtClean="0"/>
              <a:t>44. Хоть бы хны</a:t>
            </a:r>
            <a:endParaRPr lang="ru-RU" sz="1900" dirty="0"/>
          </a:p>
        </p:txBody>
      </p:sp>
      <p:sp>
        <p:nvSpPr>
          <p:cNvPr id="6" name="Объект 5"/>
          <p:cNvSpPr>
            <a:spLocks noGrp="1"/>
          </p:cNvSpPr>
          <p:nvPr>
            <p:ph sz="half" idx="2"/>
          </p:nvPr>
        </p:nvSpPr>
        <p:spPr>
          <a:xfrm>
            <a:off x="4648200" y="332656"/>
            <a:ext cx="4038600" cy="6264696"/>
          </a:xfrm>
        </p:spPr>
        <p:txBody>
          <a:bodyPr>
            <a:normAutofit fontScale="92500"/>
          </a:bodyPr>
          <a:lstStyle/>
          <a:p>
            <a:pPr marL="0" indent="0">
              <a:buNone/>
            </a:pPr>
            <a:r>
              <a:rPr lang="ru-RU" sz="2000" dirty="0" smtClean="0"/>
              <a:t>45. Два сапога пара</a:t>
            </a:r>
          </a:p>
          <a:p>
            <a:pPr marL="0" indent="0">
              <a:buNone/>
            </a:pPr>
            <a:r>
              <a:rPr lang="ru-RU" sz="2000" dirty="0" smtClean="0"/>
              <a:t>46. И след простыл</a:t>
            </a:r>
          </a:p>
          <a:p>
            <a:pPr marL="0" indent="0">
              <a:buNone/>
            </a:pPr>
            <a:r>
              <a:rPr lang="ru-RU" sz="2000" dirty="0" smtClean="0"/>
              <a:t>47. Держать в ежовых рукавицах</a:t>
            </a:r>
          </a:p>
          <a:p>
            <a:pPr marL="0" indent="0">
              <a:buNone/>
            </a:pPr>
            <a:r>
              <a:rPr lang="ru-RU" sz="2000" dirty="0" smtClean="0"/>
              <a:t>48. Ни Богу свечка, ни черту кочерга</a:t>
            </a:r>
          </a:p>
          <a:p>
            <a:pPr marL="0" indent="0">
              <a:buNone/>
            </a:pPr>
            <a:r>
              <a:rPr lang="ru-RU" sz="2000" dirty="0" smtClean="0"/>
              <a:t>49.  Выйти сухим из воды</a:t>
            </a:r>
          </a:p>
          <a:p>
            <a:pPr marL="0" indent="0">
              <a:buNone/>
            </a:pPr>
            <a:r>
              <a:rPr lang="ru-RU" sz="2000" dirty="0" smtClean="0"/>
              <a:t>50. Ищи ветра в поле</a:t>
            </a:r>
          </a:p>
          <a:p>
            <a:pPr marL="0" indent="0">
              <a:buNone/>
            </a:pPr>
            <a:r>
              <a:rPr lang="ru-RU" sz="2000" dirty="0" smtClean="0"/>
              <a:t>51. Нестись на всех парусах</a:t>
            </a:r>
          </a:p>
          <a:p>
            <a:pPr marL="0" indent="0">
              <a:buNone/>
            </a:pPr>
            <a:r>
              <a:rPr lang="ru-RU" sz="2000" dirty="0" smtClean="0"/>
              <a:t>52. Перебиваться с хлеба на квас</a:t>
            </a:r>
          </a:p>
          <a:p>
            <a:pPr marL="0" indent="0">
              <a:buNone/>
            </a:pPr>
            <a:r>
              <a:rPr lang="ru-RU" sz="2000" dirty="0" smtClean="0"/>
              <a:t>53. Быть на чеку</a:t>
            </a:r>
          </a:p>
          <a:p>
            <a:pPr marL="0" indent="0">
              <a:buNone/>
            </a:pPr>
            <a:r>
              <a:rPr lang="ru-RU" sz="2000" dirty="0" smtClean="0"/>
              <a:t>54. Держать в узде</a:t>
            </a:r>
          </a:p>
          <a:p>
            <a:pPr marL="0" indent="0">
              <a:buNone/>
            </a:pPr>
            <a:r>
              <a:rPr lang="ru-RU" sz="2000" dirty="0" smtClean="0"/>
              <a:t>55. Точить лясы</a:t>
            </a:r>
          </a:p>
          <a:p>
            <a:pPr marL="0" indent="0">
              <a:buNone/>
            </a:pPr>
            <a:r>
              <a:rPr lang="ru-RU" sz="2000" dirty="0" smtClean="0"/>
              <a:t>56. Бабушка на двое сказала</a:t>
            </a:r>
          </a:p>
          <a:p>
            <a:pPr marL="0" indent="0">
              <a:buNone/>
            </a:pPr>
            <a:r>
              <a:rPr lang="ru-RU" sz="2000" dirty="0" smtClean="0"/>
              <a:t>57. Одного поля ягода</a:t>
            </a:r>
          </a:p>
          <a:p>
            <a:pPr marL="0" indent="0">
              <a:buNone/>
            </a:pPr>
            <a:r>
              <a:rPr lang="ru-RU" sz="2000" dirty="0" smtClean="0"/>
              <a:t>58. Поминай как звали</a:t>
            </a:r>
          </a:p>
          <a:p>
            <a:pPr marL="0" indent="0">
              <a:buNone/>
            </a:pPr>
            <a:r>
              <a:rPr lang="ru-RU" sz="2000" dirty="0" smtClean="0"/>
              <a:t>59. Все трын-трава</a:t>
            </a:r>
          </a:p>
          <a:p>
            <a:pPr marL="0" indent="0">
              <a:buNone/>
            </a:pPr>
            <a:r>
              <a:rPr lang="ru-RU" sz="2000" dirty="0" smtClean="0"/>
              <a:t>60. Ищи-свищи</a:t>
            </a:r>
          </a:p>
          <a:p>
            <a:pPr marL="0" indent="0">
              <a:buNone/>
            </a:pPr>
            <a:r>
              <a:rPr lang="ru-RU" sz="2000" dirty="0" smtClean="0"/>
              <a:t>61. То ли будет, толи нет, то ли дождик, то ли снег</a:t>
            </a:r>
            <a:endParaRPr lang="ru-RU" sz="2000" dirty="0"/>
          </a:p>
        </p:txBody>
      </p:sp>
    </p:spTree>
    <p:extLst>
      <p:ext uri="{BB962C8B-B14F-4D97-AF65-F5344CB8AC3E}">
        <p14:creationId xmlns:p14="http://schemas.microsoft.com/office/powerpoint/2010/main" val="41055249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Татьяна\Desktop\IMG_20200422_1702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88640"/>
            <a:ext cx="6614717" cy="6309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846910" y="274638"/>
            <a:ext cx="4839890" cy="1714202"/>
          </a:xfrm>
        </p:spPr>
        <p:txBody>
          <a:bodyPr>
            <a:normAutofit/>
          </a:bodyPr>
          <a:lstStyle/>
          <a:p>
            <a:r>
              <a:rPr lang="ru-RU" sz="2400" b="1" i="1" dirty="0">
                <a:solidFill>
                  <a:schemeClr val="accent2">
                    <a:lumMod val="50000"/>
                  </a:schemeClr>
                </a:solidFill>
              </a:rPr>
              <a:t>Например:  </a:t>
            </a:r>
            <a:r>
              <a:rPr lang="ru-RU" sz="2400" b="1" i="1" dirty="0" smtClean="0">
                <a:solidFill>
                  <a:schemeClr val="accent2">
                    <a:lumMod val="50000"/>
                  </a:schemeClr>
                </a:solidFill>
              </a:rPr>
              <a:t>А – 8, 16</a:t>
            </a:r>
            <a:br>
              <a:rPr lang="ru-RU" sz="2400" b="1" i="1" dirty="0" smtClean="0">
                <a:solidFill>
                  <a:schemeClr val="accent2">
                    <a:lumMod val="50000"/>
                  </a:schemeClr>
                </a:solidFill>
              </a:rPr>
            </a:br>
            <a:r>
              <a:rPr lang="en-US" sz="2400" b="1" i="1" dirty="0">
                <a:solidFill>
                  <a:schemeClr val="accent2">
                    <a:lumMod val="50000"/>
                  </a:schemeClr>
                </a:solidFill>
              </a:rPr>
              <a:t>PS</a:t>
            </a:r>
            <a:r>
              <a:rPr lang="ru-RU" sz="2400" b="1" i="1" dirty="0">
                <a:solidFill>
                  <a:schemeClr val="accent2">
                    <a:lumMod val="50000"/>
                  </a:schemeClr>
                </a:solidFill>
              </a:rPr>
              <a:t>: </a:t>
            </a:r>
            <a:r>
              <a:rPr lang="en-US" sz="2400" b="1" i="1" dirty="0">
                <a:solidFill>
                  <a:schemeClr val="accent2">
                    <a:lumMod val="50000"/>
                  </a:schemeClr>
                </a:solidFill>
              </a:rPr>
              <a:t> </a:t>
            </a:r>
            <a:r>
              <a:rPr lang="ru-RU" sz="2400" b="1" i="1" dirty="0">
                <a:solidFill>
                  <a:schemeClr val="accent2">
                    <a:lumMod val="50000"/>
                  </a:schemeClr>
                </a:solidFill>
              </a:rPr>
              <a:t>на одну картину может быть несколько </a:t>
            </a:r>
            <a:r>
              <a:rPr lang="ru-RU" sz="2400" b="1" i="1" dirty="0" smtClean="0">
                <a:solidFill>
                  <a:schemeClr val="accent2">
                    <a:lumMod val="50000"/>
                  </a:schemeClr>
                </a:solidFill>
              </a:rPr>
              <a:t>ответов</a:t>
            </a:r>
            <a:r>
              <a:rPr lang="ru-RU" sz="2400" b="1" i="1" dirty="0">
                <a:solidFill>
                  <a:schemeClr val="accent2">
                    <a:lumMod val="50000"/>
                  </a:schemeClr>
                </a:solidFill>
              </a:rPr>
              <a:t/>
            </a:r>
            <a:br>
              <a:rPr lang="ru-RU" sz="2400" b="1" i="1" dirty="0">
                <a:solidFill>
                  <a:schemeClr val="accent2">
                    <a:lumMod val="50000"/>
                  </a:schemeClr>
                </a:solidFill>
              </a:rPr>
            </a:br>
            <a:endParaRPr lang="ru-RU" sz="2400" dirty="0"/>
          </a:p>
        </p:txBody>
      </p:sp>
    </p:spTree>
    <p:extLst>
      <p:ext uri="{BB962C8B-B14F-4D97-AF65-F5344CB8AC3E}">
        <p14:creationId xmlns:p14="http://schemas.microsoft.com/office/powerpoint/2010/main" val="80492357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Татьяна\Desktop\IMG_20200422_1703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7462"/>
            <a:ext cx="295738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Татьяна\Desktop\IMG_20200422_1703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0"/>
            <a:ext cx="28132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1993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dirty="0"/>
          </a:p>
        </p:txBody>
      </p:sp>
      <p:pic>
        <p:nvPicPr>
          <p:cNvPr id="3074" name="Picture 2" descr="C:\Users\Татьяна\Desktop\IMG_20200422_1703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70322"/>
            <a:ext cx="9144000" cy="4517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6998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Татьяна\Desktop\IMG_20200422_17034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5980" y="0"/>
            <a:ext cx="559203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34184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Татьяна\Desktop\IMG_20200422_1704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6807" y="0"/>
            <a:ext cx="72703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74740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fontScale="90000"/>
          </a:bodyPr>
          <a:lstStyle/>
          <a:p>
            <a:pPr algn="just"/>
            <a:r>
              <a:rPr lang="ru-RU" sz="3200" b="1" u="sng" dirty="0" smtClean="0">
                <a:solidFill>
                  <a:schemeClr val="accent2">
                    <a:lumMod val="75000"/>
                  </a:schemeClr>
                </a:solidFill>
              </a:rPr>
              <a:t>Задание</a:t>
            </a:r>
            <a:r>
              <a:rPr lang="ru-RU" sz="3200" b="1" dirty="0" smtClean="0">
                <a:solidFill>
                  <a:schemeClr val="accent2">
                    <a:lumMod val="75000"/>
                  </a:schemeClr>
                </a:solidFill>
              </a:rPr>
              <a:t>: </a:t>
            </a:r>
            <a:r>
              <a:rPr lang="ru-RU" sz="2700" b="1" dirty="0" smtClean="0">
                <a:solidFill>
                  <a:schemeClr val="accent2">
                    <a:lumMod val="75000"/>
                  </a:schemeClr>
                </a:solidFill>
              </a:rPr>
              <a:t>Рассмотрите картины и ответьте на вопросы. Запишите ответы на бумаге и прикрепите их в мои факультативы или в </a:t>
            </a:r>
            <a:r>
              <a:rPr lang="en-US" sz="2700" b="1" dirty="0" err="1" smtClean="0">
                <a:solidFill>
                  <a:schemeClr val="accent2">
                    <a:lumMod val="75000"/>
                  </a:schemeClr>
                </a:solidFill>
              </a:rPr>
              <a:t>whatsApp</a:t>
            </a:r>
            <a:r>
              <a:rPr lang="ru-RU" sz="2700" b="1" dirty="0" smtClean="0">
                <a:solidFill>
                  <a:schemeClr val="accent2">
                    <a:lumMod val="75000"/>
                  </a:schemeClr>
                </a:solidFill>
              </a:rPr>
              <a:t>.</a:t>
            </a:r>
            <a:br>
              <a:rPr lang="ru-RU" sz="2700" b="1" dirty="0" smtClean="0">
                <a:solidFill>
                  <a:schemeClr val="accent2">
                    <a:lumMod val="75000"/>
                  </a:schemeClr>
                </a:solidFill>
              </a:rPr>
            </a:br>
            <a:r>
              <a:rPr lang="ru-RU" sz="2700" b="1" i="1" dirty="0" smtClean="0">
                <a:solidFill>
                  <a:schemeClr val="accent2">
                    <a:lumMod val="75000"/>
                  </a:schemeClr>
                </a:solidFill>
              </a:rPr>
              <a:t>1</a:t>
            </a:r>
            <a:r>
              <a:rPr lang="ru-RU" sz="2700" b="1" i="1" dirty="0" smtClean="0">
                <a:solidFill>
                  <a:schemeClr val="accent2">
                    <a:lumMod val="75000"/>
                  </a:schemeClr>
                </a:solidFill>
              </a:rPr>
              <a:t>). Рассмотрите </a:t>
            </a:r>
            <a:r>
              <a:rPr lang="ru-RU" sz="2700" b="1" i="1" dirty="0">
                <a:solidFill>
                  <a:schemeClr val="accent2">
                    <a:lumMod val="75000"/>
                  </a:schemeClr>
                </a:solidFill>
              </a:rPr>
              <a:t>репродукции и подберите к ним подходящий оборот.</a:t>
            </a:r>
          </a:p>
        </p:txBody>
      </p:sp>
      <p:pic>
        <p:nvPicPr>
          <p:cNvPr id="2050" name="Picture 2" descr="C:\Users\Татьяна\Desktop\Без названия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2708920"/>
            <a:ext cx="2997445" cy="3456384"/>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2313530"/>
            <a:ext cx="8229600" cy="4211813"/>
          </a:xfrm>
        </p:spPr>
        <p:txBody>
          <a:bodyPr>
            <a:normAutofit lnSpcReduction="10000"/>
          </a:bodyPr>
          <a:lstStyle/>
          <a:p>
            <a:pPr marL="514350" indent="-514350">
              <a:buAutoNum type="arabicPeriod"/>
            </a:pPr>
            <a:r>
              <a:rPr lang="ru-RU" sz="2400" dirty="0" smtClean="0"/>
              <a:t>Зарубить на носу                                            </a:t>
            </a:r>
            <a:endParaRPr lang="ru-RU" b="1" dirty="0" smtClean="0">
              <a:solidFill>
                <a:schemeClr val="bg1"/>
              </a:solidFill>
            </a:endParaRPr>
          </a:p>
          <a:p>
            <a:pPr marL="514350" indent="-514350">
              <a:buAutoNum type="arabicPeriod"/>
            </a:pPr>
            <a:r>
              <a:rPr lang="ru-RU" sz="2400" dirty="0" smtClean="0"/>
              <a:t>Не пускать на пушечный выстрел        </a:t>
            </a:r>
            <a:r>
              <a:rPr lang="ru-RU" b="1" dirty="0">
                <a:solidFill>
                  <a:schemeClr val="bg1"/>
                </a:solidFill>
              </a:rPr>
              <a:t>Б</a:t>
            </a:r>
            <a:endParaRPr lang="ru-RU" b="1" dirty="0" smtClean="0">
              <a:solidFill>
                <a:schemeClr val="bg1"/>
              </a:solidFill>
            </a:endParaRPr>
          </a:p>
          <a:p>
            <a:pPr marL="514350" indent="-514350">
              <a:buAutoNum type="arabicPeriod"/>
            </a:pPr>
            <a:r>
              <a:rPr lang="ru-RU" sz="2400" dirty="0" smtClean="0"/>
              <a:t>Красная девица</a:t>
            </a:r>
          </a:p>
          <a:p>
            <a:pPr marL="514350" indent="-514350">
              <a:buAutoNum type="arabicPeriod"/>
            </a:pPr>
            <a:r>
              <a:rPr lang="ru-RU" sz="2400" dirty="0" smtClean="0"/>
              <a:t>Дурной глаз</a:t>
            </a:r>
          </a:p>
          <a:p>
            <a:pPr marL="514350" indent="-514350">
              <a:buAutoNum type="arabicPeriod"/>
            </a:pPr>
            <a:r>
              <a:rPr lang="ru-RU" sz="2400" dirty="0" smtClean="0"/>
              <a:t>Заморить червячка</a:t>
            </a:r>
          </a:p>
          <a:p>
            <a:pPr marL="514350" indent="-514350">
              <a:buAutoNum type="arabicPeriod"/>
            </a:pPr>
            <a:r>
              <a:rPr lang="ru-RU" sz="2400" dirty="0" smtClean="0"/>
              <a:t>Яблоко раздора</a:t>
            </a:r>
          </a:p>
          <a:p>
            <a:pPr marL="514350" indent="-514350">
              <a:buAutoNum type="arabicPeriod"/>
            </a:pPr>
            <a:r>
              <a:rPr lang="ru-RU" sz="2400" dirty="0" smtClean="0"/>
              <a:t>Считать ворон</a:t>
            </a:r>
          </a:p>
          <a:p>
            <a:pPr marL="514350" indent="-514350">
              <a:buAutoNum type="arabicPeriod"/>
            </a:pPr>
            <a:r>
              <a:rPr lang="ru-RU" sz="2400" dirty="0" smtClean="0"/>
              <a:t>Пришлась ни ко двору</a:t>
            </a:r>
          </a:p>
          <a:p>
            <a:pPr marL="514350" indent="-514350">
              <a:buAutoNum type="arabicPeriod"/>
            </a:pPr>
            <a:r>
              <a:rPr lang="ru-RU" sz="2400" dirty="0" smtClean="0"/>
              <a:t>Как две капли воды</a:t>
            </a:r>
          </a:p>
          <a:p>
            <a:pPr marL="514350" indent="-514350">
              <a:buAutoNum type="arabicPeriod"/>
            </a:pPr>
            <a:r>
              <a:rPr lang="ru-RU" sz="2400" dirty="0" smtClean="0"/>
              <a:t>Выносить сор из избы</a:t>
            </a:r>
            <a:endParaRPr lang="ru-RU" sz="2400" dirty="0"/>
          </a:p>
        </p:txBody>
      </p:sp>
    </p:spTree>
    <p:extLst>
      <p:ext uri="{BB962C8B-B14F-4D97-AF65-F5344CB8AC3E}">
        <p14:creationId xmlns:p14="http://schemas.microsoft.com/office/powerpoint/2010/main" val="3084775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Татьяна\Desktop\IMG_20200422_1705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0"/>
            <a:ext cx="271779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Татьяна\Desktop\IMG_20200422_1704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8156" y="923675"/>
            <a:ext cx="6029303" cy="40200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11313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Татьяна\Desktop\IMG_20200422_1704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9789" y="0"/>
            <a:ext cx="61044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03017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ru-RU" sz="2400" b="1" i="1" dirty="0" smtClean="0">
                <a:solidFill>
                  <a:schemeClr val="accent2">
                    <a:lumMod val="50000"/>
                  </a:schemeClr>
                </a:solidFill>
              </a:rPr>
              <a:t>Думаю все  справились  с заданиями! Спасибо!</a:t>
            </a:r>
            <a:endParaRPr lang="ru-RU" sz="2400" b="1" i="1" dirty="0">
              <a:solidFill>
                <a:schemeClr val="accent2">
                  <a:lumMod val="50000"/>
                </a:schemeClr>
              </a:solidFill>
            </a:endParaRPr>
          </a:p>
        </p:txBody>
      </p:sp>
      <p:sp>
        <p:nvSpPr>
          <p:cNvPr id="3" name="Объект 2"/>
          <p:cNvSpPr>
            <a:spLocks noGrp="1"/>
          </p:cNvSpPr>
          <p:nvPr>
            <p:ph idx="1"/>
          </p:nvPr>
        </p:nvSpPr>
        <p:spPr>
          <a:xfrm>
            <a:off x="457200" y="1052736"/>
            <a:ext cx="8229600" cy="5073427"/>
          </a:xfrm>
        </p:spPr>
        <p:txBody>
          <a:bodyPr>
            <a:normAutofit/>
          </a:bodyPr>
          <a:lstStyle/>
          <a:p>
            <a:pPr marL="0" indent="0" algn="just">
              <a:buNone/>
            </a:pPr>
            <a:r>
              <a:rPr lang="ru-RU" sz="2400" i="1" dirty="0" smtClean="0"/>
              <a:t>Иван Грозный с детства был одинок и озлоблен. А в юности эти свойства его характера превратились в жестокость. Когда он выезжал на прогулку, можно было ожидать неприятностей: он мог верхом на коне – озорства ради! – врезаться в толпу людей…</a:t>
            </a:r>
            <a:endParaRPr lang="ru-RU" sz="2400" i="1" dirty="0"/>
          </a:p>
        </p:txBody>
      </p:sp>
      <p:pic>
        <p:nvPicPr>
          <p:cNvPr id="8194" name="Picture 2" descr="C:\Users\Татьяна\Desktop\IMG_20200422_1704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3068960"/>
            <a:ext cx="4860032" cy="32417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98770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i="1" dirty="0" smtClean="0">
                <a:solidFill>
                  <a:schemeClr val="accent2">
                    <a:lumMod val="50000"/>
                  </a:schemeClr>
                </a:solidFill>
              </a:rPr>
              <a:t>Например: В – 10 и т. п.  </a:t>
            </a:r>
            <a:br>
              <a:rPr lang="ru-RU" sz="2400" b="1" i="1" dirty="0" smtClean="0">
                <a:solidFill>
                  <a:schemeClr val="accent2">
                    <a:lumMod val="50000"/>
                  </a:schemeClr>
                </a:solidFill>
              </a:rPr>
            </a:br>
            <a:r>
              <a:rPr lang="en-US" sz="2400" b="1" i="1" dirty="0" smtClean="0">
                <a:solidFill>
                  <a:schemeClr val="accent2">
                    <a:lumMod val="50000"/>
                  </a:schemeClr>
                </a:solidFill>
              </a:rPr>
              <a:t>PS</a:t>
            </a:r>
            <a:r>
              <a:rPr lang="ru-RU" sz="2400" b="1" i="1" dirty="0" smtClean="0">
                <a:solidFill>
                  <a:schemeClr val="accent2">
                    <a:lumMod val="50000"/>
                  </a:schemeClr>
                </a:solidFill>
              </a:rPr>
              <a:t>: </a:t>
            </a:r>
            <a:r>
              <a:rPr lang="en-US" sz="2400" b="1" i="1" dirty="0" smtClean="0">
                <a:solidFill>
                  <a:schemeClr val="accent2">
                    <a:lumMod val="50000"/>
                  </a:schemeClr>
                </a:solidFill>
              </a:rPr>
              <a:t> </a:t>
            </a:r>
            <a:r>
              <a:rPr lang="ru-RU" sz="2400" b="1" i="1" dirty="0" smtClean="0">
                <a:solidFill>
                  <a:schemeClr val="accent2">
                    <a:lumMod val="50000"/>
                  </a:schemeClr>
                </a:solidFill>
              </a:rPr>
              <a:t>на одну картину может быть несколько оборотов</a:t>
            </a:r>
            <a:endParaRPr lang="ru-RU" sz="2400" b="1" i="1" dirty="0">
              <a:solidFill>
                <a:schemeClr val="accent2">
                  <a:lumMod val="50000"/>
                </a:schemeClr>
              </a:solidFill>
            </a:endParaRPr>
          </a:p>
        </p:txBody>
      </p:sp>
      <p:sp>
        <p:nvSpPr>
          <p:cNvPr id="3" name="Объект 2"/>
          <p:cNvSpPr>
            <a:spLocks noGrp="1"/>
          </p:cNvSpPr>
          <p:nvPr>
            <p:ph idx="1"/>
          </p:nvPr>
        </p:nvSpPr>
        <p:spPr/>
        <p:txBody>
          <a:bodyPr/>
          <a:lstStyle/>
          <a:p>
            <a:pPr marL="0" indent="0">
              <a:buNone/>
            </a:pPr>
            <a:endParaRPr lang="ru-RU" dirty="0"/>
          </a:p>
        </p:txBody>
      </p:sp>
      <p:pic>
        <p:nvPicPr>
          <p:cNvPr id="3074" name="Picture 2" descr="C:\Users\Татьяна\Desktop\IMG_20200420_2002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412776"/>
            <a:ext cx="7272808" cy="51272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7770803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099" name="Picture 3" descr="C:\Users\Татьяна\Desktop\image0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397" y="250640"/>
            <a:ext cx="2604676" cy="415765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Татьяна\Desktop\Arhipov-Abram-devushka-s-kuvshino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250640"/>
            <a:ext cx="3145586" cy="385961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Татьяна\Desktop\Без названия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250640"/>
            <a:ext cx="2471123" cy="36004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322397" y="332656"/>
            <a:ext cx="8520925" cy="5793507"/>
          </a:xfrm>
        </p:spPr>
        <p:txBody>
          <a:bodyPr/>
          <a:lstStyle/>
          <a:p>
            <a:pPr marL="0" indent="0">
              <a:buNone/>
            </a:pPr>
            <a:r>
              <a:rPr lang="ru-RU" dirty="0" smtClean="0">
                <a:solidFill>
                  <a:srgbClr val="FF0000"/>
                </a:solidFill>
              </a:rPr>
              <a:t>Г                            Д                                 Е</a:t>
            </a:r>
          </a:p>
          <a:p>
            <a:pPr marL="0" indent="0">
              <a:buNone/>
            </a:pPr>
            <a:endParaRPr lang="ru-RU" dirty="0">
              <a:solidFill>
                <a:srgbClr val="FF0000"/>
              </a:solidFill>
            </a:endParaRPr>
          </a:p>
          <a:p>
            <a:pPr marL="0" indent="0">
              <a:buNone/>
            </a:pPr>
            <a:endParaRPr lang="ru-RU" dirty="0" smtClean="0">
              <a:solidFill>
                <a:srgbClr val="FF0000"/>
              </a:solidFill>
            </a:endParaRPr>
          </a:p>
          <a:p>
            <a:pPr marL="0" indent="0">
              <a:buNone/>
            </a:pPr>
            <a:endParaRPr lang="ru-RU" dirty="0">
              <a:solidFill>
                <a:srgbClr val="FF0000"/>
              </a:solidFill>
            </a:endParaRPr>
          </a:p>
          <a:p>
            <a:pPr marL="0" indent="0">
              <a:buNone/>
            </a:pPr>
            <a:endParaRPr lang="ru-RU" dirty="0" smtClean="0">
              <a:solidFill>
                <a:srgbClr val="FF0000"/>
              </a:solidFill>
            </a:endParaRPr>
          </a:p>
          <a:p>
            <a:pPr marL="0" indent="0">
              <a:buNone/>
            </a:pPr>
            <a:endParaRPr lang="ru-RU" dirty="0">
              <a:solidFill>
                <a:srgbClr val="FF0000"/>
              </a:solidFill>
            </a:endParaRPr>
          </a:p>
          <a:p>
            <a:pPr marL="0" indent="0">
              <a:buNone/>
            </a:pPr>
            <a:endParaRPr lang="ru-RU" dirty="0" smtClean="0">
              <a:solidFill>
                <a:srgbClr val="FF0000"/>
              </a:solidFill>
            </a:endParaRPr>
          </a:p>
          <a:p>
            <a:pPr marL="0" indent="0">
              <a:buNone/>
            </a:pPr>
            <a:r>
              <a:rPr lang="ru-RU" sz="2400" b="1" i="1" dirty="0" smtClean="0">
                <a:solidFill>
                  <a:schemeClr val="accent2">
                    <a:lumMod val="50000"/>
                  </a:schemeClr>
                </a:solidFill>
              </a:rPr>
              <a:t>К. Маковский              А. Архипов                 Н. Богданов-Бельский</a:t>
            </a:r>
          </a:p>
          <a:p>
            <a:pPr marL="0" indent="0">
              <a:buNone/>
            </a:pPr>
            <a:r>
              <a:rPr lang="ru-RU" sz="2400" b="1" i="1" dirty="0" smtClean="0">
                <a:solidFill>
                  <a:schemeClr val="accent2">
                    <a:lumMod val="50000"/>
                  </a:schemeClr>
                </a:solidFill>
              </a:rPr>
              <a:t>«За самоваром»      «Девушка с                  «Отдыхающий</a:t>
            </a:r>
          </a:p>
          <a:p>
            <a:pPr marL="0" indent="0">
              <a:buNone/>
            </a:pPr>
            <a:r>
              <a:rPr lang="ru-RU" sz="2400" b="1" i="1" dirty="0">
                <a:solidFill>
                  <a:schemeClr val="accent2">
                    <a:lumMod val="50000"/>
                  </a:schemeClr>
                </a:solidFill>
              </a:rPr>
              <a:t> </a:t>
            </a:r>
            <a:r>
              <a:rPr lang="ru-RU" sz="2400" b="1" i="1" dirty="0" smtClean="0">
                <a:solidFill>
                  <a:schemeClr val="accent2">
                    <a:lumMod val="50000"/>
                  </a:schemeClr>
                </a:solidFill>
              </a:rPr>
              <a:t>                                        кувшином»                  Школьник»</a:t>
            </a:r>
            <a:endParaRPr lang="ru-RU" sz="2400" b="1" i="1" dirty="0">
              <a:solidFill>
                <a:schemeClr val="accent2">
                  <a:lumMod val="50000"/>
                </a:schemeClr>
              </a:solidFill>
            </a:endParaRPr>
          </a:p>
        </p:txBody>
      </p:sp>
    </p:spTree>
    <p:extLst>
      <p:ext uri="{BB962C8B-B14F-4D97-AF65-F5344CB8AC3E}">
        <p14:creationId xmlns:p14="http://schemas.microsoft.com/office/powerpoint/2010/main" val="30034180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п</a:t>
            </a:r>
            <a:endParaRPr lang="ru-RU" dirty="0"/>
          </a:p>
        </p:txBody>
      </p:sp>
      <p:pic>
        <p:nvPicPr>
          <p:cNvPr id="2050" name="Picture 2" descr="C:\Users\Татьяна\Desktop\IMG_20200420_2018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899" y="116632"/>
            <a:ext cx="7911296" cy="65938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949523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endParaRPr lang="ru-RU" dirty="0"/>
          </a:p>
        </p:txBody>
      </p:sp>
      <p:pic>
        <p:nvPicPr>
          <p:cNvPr id="3075" name="Picture 3" descr="C:\Users\Татьяна\Desktop\IMG_20200420_2018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692696"/>
            <a:ext cx="8604448" cy="4354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044645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err="1" smtClean="0"/>
              <a:t>ааа</a:t>
            </a:r>
            <a:endParaRPr lang="ru-RU" dirty="0"/>
          </a:p>
        </p:txBody>
      </p:sp>
      <p:pic>
        <p:nvPicPr>
          <p:cNvPr id="1026" name="Picture 2" descr="C:\Users\Татьяна\Desktop\IMG_20200420_2018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1780"/>
            <a:ext cx="8136904" cy="6528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5961273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sz="2400" dirty="0" smtClean="0"/>
              <a:t>11. Работать спустя рукава</a:t>
            </a:r>
          </a:p>
          <a:p>
            <a:pPr marL="0" indent="0">
              <a:buNone/>
            </a:pPr>
            <a:r>
              <a:rPr lang="ru-RU" sz="2400" dirty="0" smtClean="0"/>
              <a:t>12. Знать как «Отче  наш»</a:t>
            </a:r>
          </a:p>
          <a:p>
            <a:pPr marL="0" indent="0">
              <a:buNone/>
            </a:pPr>
            <a:r>
              <a:rPr lang="ru-RU" sz="2400" dirty="0" smtClean="0"/>
              <a:t>13.На чёрный день</a:t>
            </a:r>
          </a:p>
          <a:p>
            <a:pPr marL="0" indent="0">
              <a:buNone/>
            </a:pPr>
            <a:r>
              <a:rPr lang="ru-RU" sz="2400" dirty="0" smtClean="0"/>
              <a:t>14. Хоть глаз выколи</a:t>
            </a:r>
          </a:p>
          <a:p>
            <a:pPr marL="0" indent="0">
              <a:buNone/>
            </a:pPr>
            <a:r>
              <a:rPr lang="ru-RU" sz="2400" dirty="0" smtClean="0"/>
              <a:t>15. С лёгким паром</a:t>
            </a:r>
          </a:p>
          <a:p>
            <a:pPr marL="0" indent="0">
              <a:buNone/>
            </a:pPr>
            <a:r>
              <a:rPr lang="ru-RU" sz="2400" dirty="0" smtClean="0"/>
              <a:t>16.Кисейная </a:t>
            </a:r>
            <a:r>
              <a:rPr lang="ru-RU" sz="2400" dirty="0" err="1" smtClean="0"/>
              <a:t>барашня</a:t>
            </a:r>
            <a:endParaRPr lang="ru-RU" sz="2400" dirty="0" smtClean="0"/>
          </a:p>
          <a:p>
            <a:pPr marL="0" indent="0">
              <a:buNone/>
            </a:pPr>
            <a:r>
              <a:rPr lang="ru-RU" sz="2400" dirty="0" smtClean="0"/>
              <a:t>17. Панический страх</a:t>
            </a:r>
          </a:p>
          <a:p>
            <a:pPr marL="0" indent="0">
              <a:buNone/>
            </a:pPr>
            <a:r>
              <a:rPr lang="ru-RU" sz="2400" dirty="0" smtClean="0"/>
              <a:t>18. Негде яблоку упасть</a:t>
            </a:r>
          </a:p>
          <a:p>
            <a:pPr marL="0" indent="0">
              <a:buNone/>
            </a:pPr>
            <a:r>
              <a:rPr lang="ru-RU" sz="2400" dirty="0" smtClean="0"/>
              <a:t>19. Ума не приложу</a:t>
            </a:r>
          </a:p>
          <a:p>
            <a:pPr marL="0" indent="0">
              <a:buNone/>
            </a:pPr>
            <a:r>
              <a:rPr lang="ru-RU" sz="2400" dirty="0" smtClean="0"/>
              <a:t>20. Проба пера</a:t>
            </a:r>
            <a:endParaRPr lang="ru-RU" sz="2400" dirty="0"/>
          </a:p>
        </p:txBody>
      </p:sp>
      <p:pic>
        <p:nvPicPr>
          <p:cNvPr id="5122" name="Picture 2" descr="C:\Users\Татьяна\Desktop\IMG_20200420_2037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1359" y="149036"/>
            <a:ext cx="3700957"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7254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descr="C:\Users\Татьяна\Desktop\IMG_20200420_2038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335" y="0"/>
            <a:ext cx="878733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240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695</Words>
  <Application>Microsoft Office PowerPoint</Application>
  <PresentationFormat>Экран (4:3)</PresentationFormat>
  <Paragraphs>105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А                             Живописная головоломка –                                          плетение словес</vt:lpstr>
      <vt:lpstr>Задание: Рассмотрите картины и ответьте на вопросы. Запишите ответы на бумаге и прикрепите их в мои факультативы или в whatsApp. 1). Рассмотрите репродукции и подберите к ним подходящий оборот.</vt:lpstr>
      <vt:lpstr>Например: В – 10 и т. п.   PS:  на одну картину может быть несколько оборотов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 Бодри «Крёстный ход у Благовещенского собора в Московском кремле»</vt:lpstr>
      <vt:lpstr>Презентация PowerPoint</vt:lpstr>
      <vt:lpstr>2).Подберите к следующим иллюстрациям обороты – синонимы. Слова, сходные по значению, называются синонимами (трудный-тяжёлый, смеяться-хохотать)</vt:lpstr>
      <vt:lpstr>Презентация PowerPoint</vt:lpstr>
      <vt:lpstr>Например:  А – 8, 16 PS:  на одну картину может быть несколько ответов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Думаю все  справились  с заданиями! Спасибо!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Живописная головоломка - плетение словес</dc:title>
  <dc:creator>Татьяна</dc:creator>
  <cp:lastModifiedBy>Татьяна</cp:lastModifiedBy>
  <cp:revision>34</cp:revision>
  <dcterms:created xsi:type="dcterms:W3CDTF">2020-04-20T16:27:30Z</dcterms:created>
  <dcterms:modified xsi:type="dcterms:W3CDTF">2020-04-22T14:35:57Z</dcterms:modified>
</cp:coreProperties>
</file>